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65" r:id="rId2"/>
    <p:sldId id="913" r:id="rId3"/>
    <p:sldId id="914" r:id="rId4"/>
    <p:sldId id="915" r:id="rId5"/>
    <p:sldId id="916" r:id="rId6"/>
    <p:sldId id="903" r:id="rId7"/>
    <p:sldId id="904" r:id="rId8"/>
    <p:sldId id="905" r:id="rId9"/>
    <p:sldId id="853" r:id="rId10"/>
    <p:sldId id="855" r:id="rId11"/>
    <p:sldId id="882" r:id="rId12"/>
    <p:sldId id="883" r:id="rId13"/>
    <p:sldId id="884" r:id="rId14"/>
    <p:sldId id="886" r:id="rId15"/>
    <p:sldId id="887" r:id="rId16"/>
    <p:sldId id="888" r:id="rId17"/>
    <p:sldId id="910" r:id="rId18"/>
  </p:sldIdLst>
  <p:sldSz cx="12192000" cy="6858000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DBD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9458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610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886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874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322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9273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085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96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0045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6328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5403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FF5AF-AF33-4D92-BD46-09D609F140B3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97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kodeks://link/d?nd=902276657&amp;point=mark=000000000000000000000000000000000000000000000000008QM0M9" TargetMode="External"/><Relationship Id="rId13" Type="http://schemas.openxmlformats.org/officeDocument/2006/relationships/hyperlink" Target="kodeks://link/d?nd=902276657&amp;point=mark=000000000000000000000000000000000000000000000000008QM0M8" TargetMode="External"/><Relationship Id="rId18" Type="http://schemas.openxmlformats.org/officeDocument/2006/relationships/hyperlink" Target="kodeks://link/d?nd=902276657&amp;point=mark=00000000000000000000000000000000000000000000000000A8K0NM" TargetMode="External"/><Relationship Id="rId3" Type="http://schemas.openxmlformats.org/officeDocument/2006/relationships/hyperlink" Target="kodeks://link/d?nd=902276657&amp;point=mark=000000000000000000000000000000000000000000000000008R40M7" TargetMode="External"/><Relationship Id="rId7" Type="http://schemas.openxmlformats.org/officeDocument/2006/relationships/hyperlink" Target="kodeks://link/d?nd=902276657&amp;point=mark=000000000000000000000000000000000000000000000000008QI0M7" TargetMode="External"/><Relationship Id="rId12" Type="http://schemas.openxmlformats.org/officeDocument/2006/relationships/hyperlink" Target="kodeks://link/d?nd=902276657&amp;point=mark=000000000000000000000000000000000000000000000000008QI0M6" TargetMode="External"/><Relationship Id="rId17" Type="http://schemas.openxmlformats.org/officeDocument/2006/relationships/hyperlink" Target="kodeks://link/d?nd=902276657&amp;point=mark=000000000000000000000000000000000000000000000000008QU0M5" TargetMode="External"/><Relationship Id="rId2" Type="http://schemas.openxmlformats.org/officeDocument/2006/relationships/hyperlink" Target="kodeks://link/d?nd=902276657&amp;point=mark=000000000000000000000000000000000000000000000000008QC0M5" TargetMode="External"/><Relationship Id="rId16" Type="http://schemas.openxmlformats.org/officeDocument/2006/relationships/hyperlink" Target="kodeks://link/d?nd=902276657&amp;point=mark=000000000000000000000000000000000000000000000000008QI0M5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kodeks://link/d?nd=902276657&amp;point=mark=000000000000000000000000000000000000000000000000008QC0M4" TargetMode="External"/><Relationship Id="rId11" Type="http://schemas.openxmlformats.org/officeDocument/2006/relationships/hyperlink" Target="kodeks://link/d?nd=902276657&amp;point=mark=000000000000000000000000000000000000000000000000008QC0M3" TargetMode="External"/><Relationship Id="rId5" Type="http://schemas.openxmlformats.org/officeDocument/2006/relationships/hyperlink" Target="kodeks://link/d?nd=902276657&amp;point=mark=000000000000000000000000000000000000000000000000008Q80M2" TargetMode="External"/><Relationship Id="rId15" Type="http://schemas.openxmlformats.org/officeDocument/2006/relationships/hyperlink" Target="kodeks://link/d?nd=902276657&amp;point=mark=000000000000000000000000000000000000000000000000008QE0M3" TargetMode="External"/><Relationship Id="rId10" Type="http://schemas.openxmlformats.org/officeDocument/2006/relationships/hyperlink" Target="kodeks://link/d?nd=902276657&amp;point=mark=000000000000000000000000000000000000000000000000008PM0LS" TargetMode="External"/><Relationship Id="rId19" Type="http://schemas.openxmlformats.org/officeDocument/2006/relationships/image" Target="../media/image1.png"/><Relationship Id="rId4" Type="http://schemas.openxmlformats.org/officeDocument/2006/relationships/hyperlink" Target="kodeks://link/d?nd=902276657&amp;point=mark=000000000000000000000000000000000000000000000000008Q60M1" TargetMode="External"/><Relationship Id="rId9" Type="http://schemas.openxmlformats.org/officeDocument/2006/relationships/hyperlink" Target="kodeks://link/d?nd=902276657&amp;point=mark=000000000000000000000000000000000000000000000000008PA0LP" TargetMode="External"/><Relationship Id="rId14" Type="http://schemas.openxmlformats.org/officeDocument/2006/relationships/hyperlink" Target="kodeks://link/d?nd=902276657&amp;point=mark=000000000000000000000000000000000000000000000000008QC0M2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1793631" y="1786957"/>
            <a:ext cx="8546124" cy="4138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Правоприменительная практика контрольной (надзорной) деятельности 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Федеральной службе по экологическому, технологическому и атомному надзору 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осуществлении федерального государственного надзора 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промышленной безопасности за 2026 год</a:t>
            </a:r>
          </a:p>
          <a:p>
            <a:pPr algn="ctr"/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Настоящий доклад о правоприменительной практике при осуществлении федерального государственного надзора в области промышленной безопасности за 2026 год подготовлен в целях реализации положений Федерального закона от 31 июля 2020 г. № 248-ФЗ «О государственном контроле (надзоре) и муниципальном контроле», постановления Правительства Российской Федерации от 30 июня 2021 г. № 1082 «О федеральном государственном надзоре в области промышленной безопасности»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приказом Федеральной службы по экологическому, технологическому и атомному надзору от 23 августа 2023 г. № 307 «Об утверждении Порядка организации работы по обобщению правоприменительной практики контрольной (надзорной) деятельности в Федеральной службе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экологическому, технологическому и атомному надзору».</a:t>
            </a:r>
          </a:p>
          <a:p>
            <a:pPr algn="just">
              <a:lnSpc>
                <a:spcPct val="90000"/>
              </a:lnSpc>
              <a:defRPr/>
            </a:pPr>
            <a:endParaRPr kumimoji="1" lang="ru-RU" sz="160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219200" y="4895642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2053" name="Group 36"/>
          <p:cNvGrpSpPr>
            <a:grpSpLocks/>
          </p:cNvGrpSpPr>
          <p:nvPr/>
        </p:nvGrpSpPr>
        <p:grpSpPr bwMode="auto">
          <a:xfrm>
            <a:off x="1460429" y="295021"/>
            <a:ext cx="9144000" cy="1611313"/>
            <a:chOff x="0" y="-251"/>
            <a:chExt cx="5760" cy="1015"/>
          </a:xfrm>
        </p:grpSpPr>
        <p:sp>
          <p:nvSpPr>
            <p:cNvPr id="206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Приволжское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206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1862078" y="5853587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152400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1811215" y="2127738"/>
            <a:ext cx="8546123" cy="3725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типичным нарушениям обязательных требований промышленной безопасности в области надзора за объектами растительного сырья следует отнести следующие грубые нарушения: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аттестации у руководителей и специалистов по общим требованиям промышленной безопасности, необходимой для исполнения ими трудовых обязанностей;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лицензии на эксплуатацию взрывопожароопасных и химически опасных производственных объектов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классов опасности;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контроля за наличием проектной документации, имеющей положительное заключение экспертизы;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оценки соответствия (положительного заключения экспертизы) отдельных технических устройств, применяемых на ОПО, обязательным требованиям к таким техническим устройствам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истечению срока службы, установленным их производителем и или истечение срока службы технических устройств, установленного заключением экспертизы промышленной безопасности;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Необеспечение взрывобезопасности и противоаварийной защиты производственных зданий, сооружений и технических устройств, безопасность производственных процессов в полном объеме в части наличия, работоспособности и своевременного обслуживания средств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взрывозащиты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взрывопредупреждения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сервисного обслуживания автоматизированной системы управления технологическим процессом на ОПО;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846384" y="2074985"/>
            <a:ext cx="8516815" cy="3506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2053" name="Group 36"/>
          <p:cNvGrpSpPr>
            <a:grpSpLocks/>
          </p:cNvGrpSpPr>
          <p:nvPr/>
        </p:nvGrpSpPr>
        <p:grpSpPr bwMode="auto">
          <a:xfrm>
            <a:off x="1540639" y="583779"/>
            <a:ext cx="9144000" cy="1611313"/>
            <a:chOff x="0" y="-251"/>
            <a:chExt cx="5760" cy="1015"/>
          </a:xfrm>
        </p:grpSpPr>
        <p:sp>
          <p:nvSpPr>
            <p:cNvPr id="206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Приволжское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206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1862078" y="5853587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152400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088614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1828799" y="2233246"/>
            <a:ext cx="8563709" cy="362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just">
              <a:defRPr/>
            </a:pPr>
            <a:endParaRPr lang="ru-RU" sz="2200" b="1" cap="all" dirty="0">
              <a:solidFill>
                <a:schemeClr val="accent6">
                  <a:lumMod val="75000"/>
                </a:schemeClr>
              </a:solidFill>
              <a:highlight>
                <a:srgbClr val="FFFF00"/>
              </a:highlight>
              <a:latin typeface="Arial" charset="0"/>
              <a:cs typeface="Arial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актуализации данных в Техническом паспорте взрывобезопасности взрывопожароопасного производственного объекта хранения и переработки растительного сырья по средствам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взрывозащиты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взрывопредупреждения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контроля за эффективностью работы пылеуловителей (локальных фильтров) расположенных внутри производственных зданий, в части предотвращения выброса мелкодисперсной взрывоопасной пыли внутрь производственного помещения;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Формальное отношение к организации и осуществлению производственного контроля при эксплуатации ОПО;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актуализации технологического регламента, как основного документа, отражающего фактические характеристики производства, используемого сырья и выпускаемой продукции, описание технологического процесса и условия безопасной эксплуатации производства, информации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контроле и управлении технологическим процессом, содержащей перечень обязательных инструкций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перечень возможных инцидентов и способах их предотвращения и ликвидации; 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готовности к действиям по локализации и ликвидации последствий аварии на ОПО, в части актуализации ПМЛА и осуществления учебно-тренировочных занятий.</a:t>
            </a:r>
          </a:p>
          <a:p>
            <a:pPr algn="just"/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219200" y="4895642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2053" name="Group 36"/>
          <p:cNvGrpSpPr>
            <a:grpSpLocks/>
          </p:cNvGrpSpPr>
          <p:nvPr/>
        </p:nvGrpSpPr>
        <p:grpSpPr bwMode="auto">
          <a:xfrm>
            <a:off x="1540639" y="583779"/>
            <a:ext cx="9144000" cy="1611313"/>
            <a:chOff x="0" y="-251"/>
            <a:chExt cx="5760" cy="1015"/>
          </a:xfrm>
        </p:grpSpPr>
        <p:sp>
          <p:nvSpPr>
            <p:cNvPr id="206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Приволжское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206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1862078" y="5853587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152400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83434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1828799" y="2303585"/>
            <a:ext cx="8528539" cy="3550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12.03.2026 Управлением проведен семинар (совещание) в режиме видеоконференцсвязи (далее – ВКС) с организациями, эксплуатирующими объекты хранения и переработки растительного сырья (далее – объекты РС), при участии государственных органов Республики Татарстан, республики Марий Эл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Чувашской Республики на тему: «Вопросы обеспечения соблюдения требований промышленной безопасности на взрывопожароопасных объектах хранения и переработки растительного сырья в рамках действия постановления Правительства от 10.03.2022 № 336 для целей профилактики аварийности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смертельного травматизма».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В адрес руководителей подконтрольных Управлению организаций, эксплуатирующих объекты РС,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органов исполнительной власти субъектов Российской Федерации: Республики Татарстан, Республики Марий Эл и Чувашской Республики, направлены информационные материалы, протокол семинара (совещания) с рекомендациями по профилактике нарушений в области промышленной безопасности, презентация.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На постоянной основе проводится рассылка информационных писем о состоянии аварийности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ОПО растительного сырья, произошедших в других регионах Российской Федерации, для принятия мер упреждения аварийности и смертельного травматизма при эксплуатации ОПО.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219200" y="4895642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2053" name="Group 36"/>
          <p:cNvGrpSpPr>
            <a:grpSpLocks/>
          </p:cNvGrpSpPr>
          <p:nvPr/>
        </p:nvGrpSpPr>
        <p:grpSpPr bwMode="auto">
          <a:xfrm>
            <a:off x="1540639" y="583779"/>
            <a:ext cx="9144000" cy="1611313"/>
            <a:chOff x="0" y="-251"/>
            <a:chExt cx="5760" cy="1015"/>
          </a:xfrm>
        </p:grpSpPr>
        <p:sp>
          <p:nvSpPr>
            <p:cNvPr id="206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Приволжское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206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1862078" y="5853587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152400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277106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1540639" y="2085474"/>
            <a:ext cx="9144000" cy="376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just">
              <a:defRPr/>
            </a:pPr>
            <a:endParaRPr lang="ru-RU" sz="2200" b="1" cap="all" dirty="0">
              <a:solidFill>
                <a:schemeClr val="accent6">
                  <a:lumMod val="75000"/>
                </a:schemeClr>
              </a:solidFill>
              <a:highlight>
                <a:srgbClr val="FFFF00"/>
              </a:highlight>
              <a:latin typeface="Arial" charset="0"/>
              <a:cs typeface="Arial" charset="0"/>
            </a:endParaRP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/>
              <a:t> </a:t>
            </a:r>
          </a:p>
          <a:p>
            <a:pPr algn="just"/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219200" y="4895642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2053" name="Group 36"/>
          <p:cNvGrpSpPr>
            <a:grpSpLocks/>
          </p:cNvGrpSpPr>
          <p:nvPr/>
        </p:nvGrpSpPr>
        <p:grpSpPr bwMode="auto">
          <a:xfrm>
            <a:off x="1540639" y="583779"/>
            <a:ext cx="9144000" cy="1611313"/>
            <a:chOff x="0" y="-251"/>
            <a:chExt cx="5760" cy="1015"/>
          </a:xfrm>
        </p:grpSpPr>
        <p:sp>
          <p:nvSpPr>
            <p:cNvPr id="206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Приволжское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206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1862078" y="5853587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152400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3631" y="2338755"/>
            <a:ext cx="8598877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Доводятся до сведения организаций, подконтрольных Управлению, перечни типовых нарушений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перечнем рекомендуемых мер профилактики, информация об актуализации нормативных, правовых актов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промышленной безопасности.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От юридических лиц и индивидуальных предпринимателей, эксплуатирующих опасные производственные объекты, с целью проведения оценки добросовестности, предусматривающей оценку соответствия организации, эксплуатирующей опасные производственные объекты, критериям добросовестности, заявлений не поступало.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Также с целью разъяснения законодательства Российской Федерации, практики его применения,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толкования норм, терминов и понятий проводилась разъяснительная работа по поступившим обращениям граждан и юридических лиц, в том числе в порядке, установленном Федеральным законом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 мая 2006 г. № 59-ФЗ «О порядке рассмотрения обращений граждан Российской Федерации» посредством направления ответов в письменном или электронном виде.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806101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1863969" y="2085474"/>
            <a:ext cx="8493369" cy="376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just">
              <a:defRPr/>
            </a:pPr>
            <a:endParaRPr lang="ru-RU" sz="2200" b="1" cap="all" dirty="0">
              <a:solidFill>
                <a:schemeClr val="accent6">
                  <a:lumMod val="75000"/>
                </a:schemeClr>
              </a:solidFill>
              <a:highlight>
                <a:srgbClr val="FFFF00"/>
              </a:highlight>
              <a:latin typeface="Arial" charset="0"/>
              <a:cs typeface="Arial" charset="0"/>
            </a:endParaRPr>
          </a:p>
          <a:p>
            <a:pPr algn="ctr"/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По объектам растительного сырья рассмотрены обращения граждан о нарушениях в области промышленной безопасности, по результатам которых: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Подготовлен и направлен ответ (№ 290-2698), а в отношении организации приняты меры профилактики, объявлено предостережение о недопустимости нарушений обязательных требований, предложено принять исчерпывающие меры по обеспечению соблюдения обязательных требований в области промышленной безопасности;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Оформлен запрос в муниципальный орган исполнительной власти (№ 290-3106) о предоставлении сведений о владельце сооружения в целях проведения оценки достоверности поступивших сведений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причинении вреда (ущерба) или об угрозе причинения вреда (ущерба) охраняемым законом ценностям, указанных в обращении гражданина, подготовлен и направлен ответ (№ 290-3224);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Оформлен запрос в организацию, эксплуатирующую ОПО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класса опасности (№ 290-3129),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предоставлении документов подтверждающих и (или) исключающих нарушение обязательных требований, указанных в обращении гражданина.</a:t>
            </a: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219200" y="4895642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2053" name="Group 36"/>
          <p:cNvGrpSpPr>
            <a:grpSpLocks/>
          </p:cNvGrpSpPr>
          <p:nvPr/>
        </p:nvGrpSpPr>
        <p:grpSpPr bwMode="auto">
          <a:xfrm>
            <a:off x="1540639" y="583779"/>
            <a:ext cx="9144000" cy="1611313"/>
            <a:chOff x="0" y="-251"/>
            <a:chExt cx="5760" cy="1015"/>
          </a:xfrm>
        </p:grpSpPr>
        <p:sp>
          <p:nvSpPr>
            <p:cNvPr id="206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Приволжское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206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1862078" y="5853587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152400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5826059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1828799" y="2250831"/>
            <a:ext cx="8510955" cy="3569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just">
              <a:defRPr/>
            </a:pPr>
            <a:endParaRPr lang="ru-RU" sz="2200" b="1" cap="all" dirty="0">
              <a:solidFill>
                <a:schemeClr val="accent6">
                  <a:lumMod val="75000"/>
                </a:schemeClr>
              </a:solidFill>
              <a:highlight>
                <a:srgbClr val="FFFF00"/>
              </a:highlight>
              <a:latin typeface="Arial" charset="0"/>
              <a:cs typeface="Arial" charset="0"/>
            </a:endParaRPr>
          </a:p>
          <a:p>
            <a:pPr algn="ctr"/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Анализ правоприменительной практики показывает, что основными причинами снижения уровня промышленной безопасности в области надзора за объектами растительного сырья являются: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Низкий уровень исполнительской дисциплины обслуживающего оборудование персонала, руководителей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специалистов предприятий (организаций), осуществляющих его эксплуатацию, ремонт, освидетельствование, диагностирование и экспертизу промышленной безопасности, в связи с чем необходимо повышение эффективности контрольной (надзорной) деятельности, в том числе обеспечения: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наличия профессиональной подготовки ремонтного персонала на ОПО;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разработки внутренних распорядительных документов по проведению ремонтных работ по графику ППР и текущего обслуживания;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контроля на постоянной основе сроков службы технических устройств на ОПО;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мероприятий по обеспечению безопасности зданий и сооружений с оценкой технического состояния их строительных конструкций;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выявления ложных ЗЭПБ внесенных в государственный реестр заключений экспертиз;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своевременного проведения технических перевооружений ОПО в связи со значительным количеством находящегося в эксплуатации оборудования, отработавшего свой расчётный срок службы (ресурс).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219200" y="4895642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2053" name="Group 36"/>
          <p:cNvGrpSpPr>
            <a:grpSpLocks/>
          </p:cNvGrpSpPr>
          <p:nvPr/>
        </p:nvGrpSpPr>
        <p:grpSpPr bwMode="auto">
          <a:xfrm>
            <a:off x="1540639" y="583779"/>
            <a:ext cx="9144000" cy="1611313"/>
            <a:chOff x="0" y="-251"/>
            <a:chExt cx="5760" cy="1015"/>
          </a:xfrm>
        </p:grpSpPr>
        <p:sp>
          <p:nvSpPr>
            <p:cNvPr id="206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Приволжское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206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1862078" y="5853587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152400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033159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1811215" y="2085474"/>
            <a:ext cx="8563708" cy="3752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just">
              <a:defRPr/>
            </a:pPr>
            <a:endParaRPr lang="ru-RU" sz="2200" b="1" cap="all" dirty="0">
              <a:solidFill>
                <a:schemeClr val="accent6">
                  <a:lumMod val="75000"/>
                </a:schemeClr>
              </a:solidFill>
              <a:highlight>
                <a:srgbClr val="FFFF00"/>
              </a:highlight>
              <a:latin typeface="Arial" charset="0"/>
              <a:cs typeface="Arial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Необходимо обратить особое внимание на принимаемые нормативные правовые акты, актуализирующие обязательные требования в области надзора за обеспечением промышленной безопасности.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Дополнительные рекомендации подконтрольным субъектам по соблюдению требований в области объектов растительного сырья: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 и реализовывать на объектах предупредительные (профилактические) мероприятия, направленные на снижение рисков аварийности и смертельного травматизма персонала, а также обеспечение устойчивости функционирования объектов;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выполнение обязательных нормативных требований ФНИП № 331 и иных НТД в области промышленной безопасности, вне зависимости от класса опасности;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обратить особое внимание на принимаемые нормативные правовые акты, актуализирующие обязательные требования в области надзора объектов растительного сырья.</a:t>
            </a:r>
          </a:p>
          <a:p>
            <a:pPr algn="just"/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219200" y="4895642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2053" name="Group 36"/>
          <p:cNvGrpSpPr>
            <a:grpSpLocks/>
          </p:cNvGrpSpPr>
          <p:nvPr/>
        </p:nvGrpSpPr>
        <p:grpSpPr bwMode="auto">
          <a:xfrm>
            <a:off x="1540639" y="583779"/>
            <a:ext cx="9144000" cy="1611313"/>
            <a:chOff x="0" y="-251"/>
            <a:chExt cx="5760" cy="1015"/>
          </a:xfrm>
        </p:grpSpPr>
        <p:sp>
          <p:nvSpPr>
            <p:cNvPr id="206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Приволжское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206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1862078" y="5853587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152400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584460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1811215" y="3604845"/>
            <a:ext cx="8546123" cy="2025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внимание!</a:t>
            </a:r>
          </a:p>
          <a:p>
            <a:pPr algn="ctr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Алексеева Наталья Николаевна - Старший государственный инспектор межрегионального отдела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надзору за химическими и взрывоопасными объектами Приволжского управления Федеральной службы </a:t>
            </a: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экологическому, технологическому и атомному надзору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n.alekseeva@privol.gosnadzor.gov.ru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219200" y="4895642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2053" name="Group 36"/>
          <p:cNvGrpSpPr>
            <a:grpSpLocks/>
          </p:cNvGrpSpPr>
          <p:nvPr/>
        </p:nvGrpSpPr>
        <p:grpSpPr bwMode="auto">
          <a:xfrm>
            <a:off x="1540639" y="583779"/>
            <a:ext cx="9144000" cy="1611313"/>
            <a:chOff x="0" y="-251"/>
            <a:chExt cx="5760" cy="1015"/>
          </a:xfrm>
        </p:grpSpPr>
        <p:sp>
          <p:nvSpPr>
            <p:cNvPr id="206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Приволжское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206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1862078" y="5853587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152400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75049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1793631" y="1786957"/>
            <a:ext cx="8546124" cy="4138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endParaRPr lang="ru-RU" sz="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Обобщение правоприменительной практики является одним из видов профилактических мероприятий, проводимых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Ростехнадзором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 проводится для решения следующих задач: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обеспечение единообразных подходов к применению контрольным (надзорным) органом и его должностными лицами обязательных требований законодательства Российской Федерации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государственном контроле (надзоре), муниципальном контроле;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выявление типичных нарушений обязательных требований, причин, факторов и условий, способствующих возникновению указанных нарушений;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анализ случаев причинения вреда (ущерба) охраняемым законом ценностям, выявление источников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факторов риска причинения вреда (ущерба);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предложений об актуализации обязательных требований;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подготовка предложений о внесении изменений в законодательство Российской Федерации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государственном контроле (надзоре), муниципальном контроле.</a:t>
            </a:r>
          </a:p>
          <a:p>
            <a:pPr algn="just">
              <a:lnSpc>
                <a:spcPct val="90000"/>
              </a:lnSpc>
              <a:defRPr/>
            </a:pPr>
            <a:endParaRPr kumimoji="1" lang="ru-RU" sz="160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219200" y="4895642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2053" name="Group 36"/>
          <p:cNvGrpSpPr>
            <a:grpSpLocks/>
          </p:cNvGrpSpPr>
          <p:nvPr/>
        </p:nvGrpSpPr>
        <p:grpSpPr bwMode="auto">
          <a:xfrm>
            <a:off x="1460429" y="295021"/>
            <a:ext cx="9144000" cy="1611313"/>
            <a:chOff x="0" y="-251"/>
            <a:chExt cx="5760" cy="1015"/>
          </a:xfrm>
        </p:grpSpPr>
        <p:sp>
          <p:nvSpPr>
            <p:cNvPr id="206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Приволжское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206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1862078" y="5853587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152400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28383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1793631" y="1786957"/>
            <a:ext cx="8546124" cy="4138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При осуществлении надзора в области промышленной безопасности применяются следующие основные нормативные правовые акты (далее ‒ основные нормативные правовые акты):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Градостроительный кодекс Российской Федерации;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Кодекс Российской Федерации об административных правонарушениях;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21 июля 1997 г. № 116-ФЗ «О промышленной безопасности опасных производственных объектов»;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27 декабря 2002 г. № 184-ФЗ «О техническом регулировании»;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30 декабря 2009 г. № 384-ФЗ «Технический регламент о безопасности зданий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сооружений»;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27 июля 2010 г. № 225-ФЗ «Об обязательном страховании гражданской ответственности владельца опасного объекта за причинение вреда в случае аварии на опасном объекте»;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4 мая 2011 г. № 99-ФЗ «О лицензировании отдельных видов деятельности»;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31 июля 2020 г. № 248-ФЗ «О государственном контроле (надзоре)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муниципальном контроле в Российской Федерации»;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Российской Федерации от 10 марта 2022 г. № 336 «Об особенностях организации и осуществления государственного контроля (надзора), муниципального контроля»; </a:t>
            </a:r>
          </a:p>
          <a:p>
            <a:pPr algn="just">
              <a:lnSpc>
                <a:spcPct val="90000"/>
              </a:lnSpc>
              <a:defRPr/>
            </a:pPr>
            <a:endParaRPr kumimoji="1" lang="ru-RU" sz="160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219200" y="4895642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2053" name="Group 36"/>
          <p:cNvGrpSpPr>
            <a:grpSpLocks/>
          </p:cNvGrpSpPr>
          <p:nvPr/>
        </p:nvGrpSpPr>
        <p:grpSpPr bwMode="auto">
          <a:xfrm>
            <a:off x="1460429" y="295021"/>
            <a:ext cx="9144000" cy="1611313"/>
            <a:chOff x="0" y="-251"/>
            <a:chExt cx="5760" cy="1015"/>
          </a:xfrm>
        </p:grpSpPr>
        <p:sp>
          <p:nvSpPr>
            <p:cNvPr id="206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Приволжское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206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1862078" y="5853587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152400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01217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1793631" y="1786957"/>
            <a:ext cx="8546124" cy="4138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Российской Федерации от 30 июня 2021 г. № 1082 «О федеральном государственном надзоре в области промышленной безопасности»;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Российской Федерации от 12 октября 2020 г. № 1661 «О лицензировании эксплуатации взрывопожароопасных и химически опасных производственных объектов I, II и III классов опасности»;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Российской Федерации от 17 августа 2020 г. № 1243 «Об утверждении требований к документационному обеспечению систем управления промышленной безопасностью»;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Российской Федерации от 15 сентября 2020 г. № 1437 «Об утверждении Положения о разработке планов мероприятий по локализации и ликвидации последствий аварий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опасных производственных объектах»;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Российской Федерации от 17 августа 2020 г. № 1241 «Об утверждении Правил представления декларации промышленной безопасности опасных производственных объектов»;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организации и осуществления производственного контроля за соблюдением требований промышленной безопасности, утверждённые постановлением Правительства Российской Федерации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18 декабря 2020 г. № 2168;</a:t>
            </a:r>
          </a:p>
          <a:p>
            <a:pPr algn="just">
              <a:lnSpc>
                <a:spcPct val="90000"/>
              </a:lnSpc>
              <a:defRPr/>
            </a:pPr>
            <a:endParaRPr kumimoji="1" lang="ru-RU" sz="160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219200" y="4895642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2053" name="Group 36"/>
          <p:cNvGrpSpPr>
            <a:grpSpLocks/>
          </p:cNvGrpSpPr>
          <p:nvPr/>
        </p:nvGrpSpPr>
        <p:grpSpPr bwMode="auto">
          <a:xfrm>
            <a:off x="1460429" y="295021"/>
            <a:ext cx="9144000" cy="1611313"/>
            <a:chOff x="0" y="-251"/>
            <a:chExt cx="5760" cy="1015"/>
          </a:xfrm>
        </p:grpSpPr>
        <p:sp>
          <p:nvSpPr>
            <p:cNvPr id="206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Приволжское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206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1862078" y="5853587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152400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997424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1793631" y="1786957"/>
            <a:ext cx="8546124" cy="4138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20 октября 2020 г. № 420 «Об утверждении федеральных норм и правил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промышленной безопасности «Правила проведения экспертизы промышленной безопасности»;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2 марта 2021 г. № 81 «Об утверждении перечней нормативных правовых актов (их отдельных положений), содержащих обязательные требования, оценка соблюдения которых осуществляется в рамках государственного контроля (надзора), привлечения к административной ответственности»;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23 ноября 2021 г. № 397 «Об утверждении перечня индикаторов риска нарушения обязательных требований, используемых при осуществлении Федеральной службой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экологическому, технологическому и атомному надзору и её территориальными органами федерального государственного надзора в области промышленной безопасности»;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8 апреля 2019 г. № 140 «Об утверждении Административного регламента Федеральной службы по экологическому, технологическому и атомному надзору предоставления государственной услуги по регистрации опасных производственных объектов в государственном реестре опасных производственных объектов».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defRPr/>
            </a:pPr>
            <a:endParaRPr kumimoji="1" lang="ru-RU" sz="160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219200" y="4895642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2053" name="Group 36"/>
          <p:cNvGrpSpPr>
            <a:grpSpLocks/>
          </p:cNvGrpSpPr>
          <p:nvPr/>
        </p:nvGrpSpPr>
        <p:grpSpPr bwMode="auto">
          <a:xfrm>
            <a:off x="1460429" y="295021"/>
            <a:ext cx="9144000" cy="1611313"/>
            <a:chOff x="0" y="-251"/>
            <a:chExt cx="5760" cy="1015"/>
          </a:xfrm>
        </p:grpSpPr>
        <p:sp>
          <p:nvSpPr>
            <p:cNvPr id="206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Приволжское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206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1862078" y="5853587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152400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81109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2638FC-2DA5-ED6F-1FA5-63211F76B8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>
            <a:extLst>
              <a:ext uri="{FF2B5EF4-FFF2-40B4-BE49-F238E27FC236}">
                <a16:creationId xmlns:a16="http://schemas.microsoft.com/office/drawing/2014/main" id="{9DD0D075-59FC-0119-F831-4D312FD96C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1214" y="1786957"/>
            <a:ext cx="8563709" cy="4138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Надзор за объектами хранения и переработки растительного сырья</a:t>
            </a:r>
          </a:p>
          <a:p>
            <a:pPr algn="ctr"/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положения</a:t>
            </a:r>
          </a:p>
          <a:p>
            <a:pPr algn="ctr"/>
            <a:endParaRPr lang="ru-RU" sz="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При осуществлении надзора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объектами хранения и переработки растительного сырья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применяются следующие основные нормативные правовые акты: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Федеральные нормы и правила в области промышленной безопасности «Правила безопасности взрывопожароопасных производственных объектов хранения и переработки растительного сырья», утверждены приказом Федеральной службы по экологическому, технологическому и атомному надзору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03.09.2020 № 331;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Технический регламент Таможенного союза «О безопасности машин и оборудования» (ТР ТС 010/2011), утвержден решением Комиссии Таможенного союза от 18.10.2011 № 823;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Технический регламент Таможенного союза «О безопасности оборудования для работы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взрывоопасных средах» (ТР ТС 012/2011), утвержден решением Комиссии Таможенного Союза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18.10.2011 № 825;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«Положение об аттестации в области промышленной безопасности, по вопросам безопасности ГТС, безопасности в сфере энергетики», утверждено постановлением Правительства Российской Федерации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13.01.2023 № 13;</a:t>
            </a: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kumimoji="1" lang="ru-RU" sz="160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5993EF48-61C1-C919-3297-F959B422C9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4842129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2053" name="Group 36">
            <a:extLst>
              <a:ext uri="{FF2B5EF4-FFF2-40B4-BE49-F238E27FC236}">
                <a16:creationId xmlns:a16="http://schemas.microsoft.com/office/drawing/2014/main" id="{A820CA22-CCFE-9E0D-6C74-F87A8F404670}"/>
              </a:ext>
            </a:extLst>
          </p:cNvPr>
          <p:cNvGrpSpPr>
            <a:grpSpLocks/>
          </p:cNvGrpSpPr>
          <p:nvPr/>
        </p:nvGrpSpPr>
        <p:grpSpPr bwMode="auto">
          <a:xfrm>
            <a:off x="1460429" y="295021"/>
            <a:ext cx="9144000" cy="1611313"/>
            <a:chOff x="0" y="-251"/>
            <a:chExt cx="5760" cy="1015"/>
          </a:xfrm>
        </p:grpSpPr>
        <p:sp>
          <p:nvSpPr>
            <p:cNvPr id="2060" name="Rectangle 37">
              <a:extLst>
                <a:ext uri="{FF2B5EF4-FFF2-40B4-BE49-F238E27FC236}">
                  <a16:creationId xmlns:a16="http://schemas.microsoft.com/office/drawing/2014/main" id="{D5D2E143-7762-318E-BF48-9E7C4CE4F1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>
              <a:extLst>
                <a:ext uri="{FF2B5EF4-FFF2-40B4-BE49-F238E27FC236}">
                  <a16:creationId xmlns:a16="http://schemas.microsoft.com/office/drawing/2014/main" id="{EA3D8BD9-B2F4-FFB2-C18A-50463F7949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>
              <a:extLst>
                <a:ext uri="{FF2B5EF4-FFF2-40B4-BE49-F238E27FC236}">
                  <a16:creationId xmlns:a16="http://schemas.microsoft.com/office/drawing/2014/main" id="{9FC9EAB9-0679-89E3-7A6E-AF16F2EC80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>
              <a:extLst>
                <a:ext uri="{FF2B5EF4-FFF2-40B4-BE49-F238E27FC236}">
                  <a16:creationId xmlns:a16="http://schemas.microsoft.com/office/drawing/2014/main" id="{6D14B8F3-62B6-018C-4087-3FFE0EB44E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Приволжское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2068" name="Picture 41" descr="fsetan_emblema2007">
              <a:extLst>
                <a:ext uri="{FF2B5EF4-FFF2-40B4-BE49-F238E27FC236}">
                  <a16:creationId xmlns:a16="http://schemas.microsoft.com/office/drawing/2014/main" id="{2A1D5A7D-0A22-0764-82EA-7F777E7B31F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>
            <a:extLst>
              <a:ext uri="{FF2B5EF4-FFF2-40B4-BE49-F238E27FC236}">
                <a16:creationId xmlns:a16="http://schemas.microsoft.com/office/drawing/2014/main" id="{097BBD8F-3B2A-F01A-5896-ECCA5EC9CDF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62078" y="5853587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>
            <a:extLst>
              <a:ext uri="{FF2B5EF4-FFF2-40B4-BE49-F238E27FC236}">
                <a16:creationId xmlns:a16="http://schemas.microsoft.com/office/drawing/2014/main" id="{68FA613D-33E8-937F-2BF9-624D1961A11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400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020600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69A98F-AC63-B82E-A95D-FCF571FAD7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>
            <a:extLst>
              <a:ext uri="{FF2B5EF4-FFF2-40B4-BE49-F238E27FC236}">
                <a16:creationId xmlns:a16="http://schemas.microsoft.com/office/drawing/2014/main" id="{87DC4834-C798-16CD-6491-7414C3400F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1786957"/>
            <a:ext cx="8563708" cy="4138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«Порядок проведения технического расследования причин аварий, инцидентов и случаев утраты взрывчатых материалов промышленного назначения», утвержден приказом Федеральной службы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экологическому, технологическому и атомному надзору от 08.12.2020 № 503;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«Положение об особенностях расследования несчастных случаев на производстве в отдельных отраслях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организациях», утвержден Министерством труда и социальной защиты Российской Федерации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20.04.2022 № 223н;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«Правила регистрации опасных производственных объектов в государственном реестре опасных производственных объектов», утверждены постановлением Правительства Российской Федерации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03.09.2025 № 1363 (далее – ОПО).</a:t>
            </a:r>
          </a:p>
          <a:p>
            <a:pPr algn="just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Надзор за объектами хранения и переработки растительного сырья осуществляется</a:t>
            </a:r>
            <a:b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408 опасных производственных объектов. Количество поднадзорных организаций, эксплуатирующих опасные производственные объекты, составило 251.</a:t>
            </a:r>
          </a:p>
          <a:p>
            <a:pPr algn="just"/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2026 год на подконтрольных Приволжскому управлению Федеральной службы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экологическому, технологическому и атомному надзору (далее – Управление) ОПО зарегистрировано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аварий и 1 инцидент (в 2025 году – 0 аварий и 1 инцидент). За отчетный период зарегистрировано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несчастных случаев со смертельным исходом (в 2025 году – 0).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2FBFCB2D-CCB4-2FEB-0DC0-A5A33CAE53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6384" y="1951892"/>
            <a:ext cx="8516815" cy="357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2053" name="Group 36">
            <a:extLst>
              <a:ext uri="{FF2B5EF4-FFF2-40B4-BE49-F238E27FC236}">
                <a16:creationId xmlns:a16="http://schemas.microsoft.com/office/drawing/2014/main" id="{7DF4A443-90FB-89AD-C453-ABC52DD11A09}"/>
              </a:ext>
            </a:extLst>
          </p:cNvPr>
          <p:cNvGrpSpPr>
            <a:grpSpLocks/>
          </p:cNvGrpSpPr>
          <p:nvPr/>
        </p:nvGrpSpPr>
        <p:grpSpPr bwMode="auto">
          <a:xfrm>
            <a:off x="1460429" y="295021"/>
            <a:ext cx="9144000" cy="1611313"/>
            <a:chOff x="0" y="-251"/>
            <a:chExt cx="5760" cy="1015"/>
          </a:xfrm>
        </p:grpSpPr>
        <p:sp>
          <p:nvSpPr>
            <p:cNvPr id="2060" name="Rectangle 37">
              <a:extLst>
                <a:ext uri="{FF2B5EF4-FFF2-40B4-BE49-F238E27FC236}">
                  <a16:creationId xmlns:a16="http://schemas.microsoft.com/office/drawing/2014/main" id="{EA8B9D63-DFC6-0EE6-FFD1-1BC3FE75A2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>
              <a:extLst>
                <a:ext uri="{FF2B5EF4-FFF2-40B4-BE49-F238E27FC236}">
                  <a16:creationId xmlns:a16="http://schemas.microsoft.com/office/drawing/2014/main" id="{A766E4F7-8DDF-45B3-A774-0CE4D0540A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>
              <a:extLst>
                <a:ext uri="{FF2B5EF4-FFF2-40B4-BE49-F238E27FC236}">
                  <a16:creationId xmlns:a16="http://schemas.microsoft.com/office/drawing/2014/main" id="{7DE65C3C-0BC7-9321-228D-F9ED9E591B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>
              <a:extLst>
                <a:ext uri="{FF2B5EF4-FFF2-40B4-BE49-F238E27FC236}">
                  <a16:creationId xmlns:a16="http://schemas.microsoft.com/office/drawing/2014/main" id="{0DC720B5-FE86-5955-5156-552AF83880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Приволжское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2068" name="Picture 41" descr="fsetan_emblema2007">
              <a:extLst>
                <a:ext uri="{FF2B5EF4-FFF2-40B4-BE49-F238E27FC236}">
                  <a16:creationId xmlns:a16="http://schemas.microsoft.com/office/drawing/2014/main" id="{A4F73938-7201-B1DD-BFCF-227E4C97D8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>
            <a:extLst>
              <a:ext uri="{FF2B5EF4-FFF2-40B4-BE49-F238E27FC236}">
                <a16:creationId xmlns:a16="http://schemas.microsoft.com/office/drawing/2014/main" id="{BE854979-1B7D-393E-F0EE-5CCCEE9EB63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62078" y="5853587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>
            <a:extLst>
              <a:ext uri="{FF2B5EF4-FFF2-40B4-BE49-F238E27FC236}">
                <a16:creationId xmlns:a16="http://schemas.microsoft.com/office/drawing/2014/main" id="{1945717E-ABA4-344F-E5BD-D04C5A4CC5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400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454117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D23B95-CE25-292C-F673-241B95A33A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>
            <a:extLst>
              <a:ext uri="{FF2B5EF4-FFF2-40B4-BE49-F238E27FC236}">
                <a16:creationId xmlns:a16="http://schemas.microsoft.com/office/drawing/2014/main" id="{4CABC963-D2DD-07E8-2F98-A30A949128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6385" y="1786957"/>
            <a:ext cx="8528538" cy="4138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2026 плановые контрольные (надзорные) мероприятия в отношении ОПО РС III класса опасности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отчетный период не осуществлялись в связи с установлением моратория на осуществление контрольных (надзорных) мероприятий до 2030 года. За 4 месяца 2026 года Управлением проведены 4 внеплановых контрольных (надзорных) мероприятий на основании пункта 8 части 1 статьи 57 Федерального закона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31.07.2020 № 248-ФЗ «О государственном контроле (надзоре) и муниципальном контроле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Российской Федерации» на предприятиях, эксплуатирующих ОПО в отсутствии лицензии, предусмотренной для видов деятельности, указанных в 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’’О лицензировании отдельных видов деятельности (с изменениями на 8 августа 2024 года) (редакция, действующая с 5 февраля 2025 года)’’&#10;Федеральный закон от 04.05.2011 N 99-ФЗ&#10;Статус: Действующая редакция документа (действ. c 05.02.2025)"/>
              </a:rPr>
              <a:t>пунктах 6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’’О лицензировании отдельных видов деятельности (с изменениями на 8 августа 2024 года) (редакция, действующая с 5 февраля 2025 года)’’&#10;Федеральный закон от 04.05.2011 N 99-ФЗ&#10;Статус: Действующая редакция документа (действ. c 05.02.2025)"/>
              </a:rPr>
              <a:t>9_1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 tooltip="’’О лицензировании отдельных видов деятельности (с изменениями на 8 августа 2024 года) (редакция, действующая с 5 февраля 2025 года)’’&#10;Федеральный закон от 04.05.2011 N 99-ФЗ&#10;Статус: Действующая редакция документа (действ. c 05.02.2025)"/>
              </a:rPr>
              <a:t>11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5" tooltip="’’О лицензировании отдельных видов деятельности (с изменениями на 8 августа 2024 года) (редакция, действующая с 5 февраля 2025 года)’’&#10;Федеральный закон от 04.05.2011 N 99-ФЗ&#10;Статус: Действующая редакция документа (действ. c 05.02.2025)"/>
              </a:rPr>
              <a:t>12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 tooltip="’’О лицензировании отдельных видов деятельности (с изменениями на 8 августа 2024 года) (редакция, действующая с 5 февраля 2025 года)’’&#10;Федеральный закон от 04.05.2011 N 99-ФЗ&#10;Статус: Действующая редакция документа (действ. c 05.02.2025)"/>
              </a:rPr>
              <a:t>14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7" tooltip="’’О лицензировании отдельных видов деятельности (с изменениями на 8 августа 2024 года) (редакция, действующая с 5 февраля 2025 года)’’&#10;Федеральный закон от 04.05.2011 N 99-ФЗ&#10;Статус: Действующая редакция документа (действ. c 05.02.2025)"/>
              </a:rPr>
              <a:t>17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8" tooltip="’’О лицензировании отдельных видов деятельности (с изменениями на 8 августа 2024 года) (редакция, действующая с 5 февраля 2025 года)’’&#10;Федеральный закон от 04.05.2011 N 99-ФЗ&#10;Статус: Действующая редакция документа (действ. c 05.02.2025)"/>
              </a:rPr>
              <a:t>19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9" tooltip="’’О лицензировании отдельных видов деятельности (с изменениями на 8 августа 2024 года) (редакция, действующая с 5 февраля 2025 года)’’&#10;Федеральный закон от 04.05.2011 N 99-ФЗ&#10;Статус: Действующая редакция документа (действ. c 05.02.2025)"/>
              </a:rPr>
              <a:t>21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10" tooltip="’’О лицензировании отдельных видов деятельности (с изменениями на 8 августа 2024 года) (редакция, действующая с 5 февраля 2025 года)’’&#10;Федеральный закон от 04.05.2011 N 99-ФЗ&#10;Статус: Действующая редакция документа (действ. c 05.02.2025)"/>
              </a:rPr>
              <a:t>24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11" tooltip="’’О лицензировании отдельных видов деятельности (с изменениями на 8 августа 2024 года) (редакция, действующая с 5 февраля 2025 года)’’&#10;Федеральный закон от 04.05.2011 N 99-ФЗ&#10;Статус: Действующая редакция документа (действ. c 05.02.2025)"/>
              </a:rPr>
              <a:t>31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12" tooltip="’’О лицензировании отдельных видов деятельности (с изменениями на 8 августа 2024 года) (редакция, действующая с 5 февраля 2025 года)’’&#10;Федеральный закон от 04.05.2011 N 99-ФЗ&#10;Статус: Действующая редакция документа (действ. c 05.02.2025)"/>
              </a:rPr>
              <a:t>34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13" tooltip="’’О лицензировании отдельных видов деятельности (с изменениями на 8 августа 2024 года) (редакция, действующая с 5 февраля 2025 года)’’&#10;Федеральный закон от 04.05.2011 N 99-ФЗ&#10;Статус: Действующая редакция документа (действ. c 05.02.2025)"/>
              </a:rPr>
              <a:t>36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14" tooltip="’’О лицензировании отдельных видов деятельности (с изменениями на 8 августа 2024 года) (редакция, действующая с 5 февраля 2025 года)’’&#10;Федеральный закон от 04.05.2011 N 99-ФЗ&#10;Статус: Действующая редакция документа (действ. c 05.02.2025)"/>
              </a:rPr>
              <a:t>39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15" tooltip="’’О лицензировании отдельных видов деятельности (с изменениями на 8 августа 2024 года) (редакция, действующая с 5 февраля 2025 года)’’&#10;Федеральный закон от 04.05.2011 N 99-ФЗ&#10;Статус: Действующая редакция документа (действ. c 05.02.2025)"/>
              </a:rPr>
              <a:t>40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16" tooltip="’’О лицензировании отдельных видов деятельности (с изменениями на 8 августа 2024 года) (редакция, действующая с 5 февраля 2025 года)’’&#10;Федеральный закон от 04.05.2011 N 99-ФЗ&#10;Статус: Действующая редакция документа (действ. c 05.02.2025)"/>
              </a:rPr>
              <a:t>42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17" tooltip="’’О лицензировании отдельных видов деятельности (с изменениями на 8 августа 2024 года) (редакция, действующая с 5 февраля 2025 года)’’&#10;Федеральный закон от 04.05.2011 N 99-ФЗ&#10;Статус: Действующая редакция документа (действ. c 05.02.2025)"/>
              </a:rPr>
              <a:t>55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18" tooltip="’’О лицензировании отдельных видов деятельности (с изменениями на 8 августа 2024 года) (редакция, действующая с 5 февраля 2025 года)’’&#10;Федеральный закон от 04.05.2011 N 99-ФЗ&#10;Статус: Действующая редакция документа (действ. c 05.02.2025)"/>
              </a:rPr>
              <a:t>59 части 1 статьи 12 Федерального закона от 4 мая 2011 года № 99-ФЗ </a:t>
            </a:r>
            <a:b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18" tooltip="’’О лицензировании отдельных видов деятельности (с изменениями на 8 августа 2024 года) (редакция, действующая с 5 февраля 2025 года)’’&#10;Федеральный закон от 04.05.2011 N 99-ФЗ&#10;Статус: Действующая редакция документа (действ. c 05.02.2025)"/>
              </a:rPr>
            </a:b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18" tooltip="’’О лицензировании отдельных видов деятельности (с изменениями на 8 августа 2024 года) (редакция, действующая с 5 февраля 2025 года)’’&#10;Федеральный закон от 04.05.2011 N 99-ФЗ&#10;Статус: Действующая редакция документа (действ. c 05.02.2025)"/>
              </a:rPr>
              <a:t>«О лицензировании отдельных видов деятельности»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АО «АФ «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Куснар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(ЧР); ООО «Солодовенно-Зерновая Компания» (ЧР); ООО «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Бавлинский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мукомольный комбинат» (РТ); ООО «Протеин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Нутришенс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(РМЭ), (в 2025 году – 10). 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В ходе проведения контрольных (надзорных) мероприятий выявлено 59 нарушений обязательных требований промышленной безопасности. По результатам контрольных (надзорных) мероприятий назначено 9 административных наказаний. Административное приостановление деятельности и временный запрет деятельности не применялись.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endParaRPr lang="ru-RU" sz="1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EFF0FFD-A010-9111-6527-4AF1EC390C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4842129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2053" name="Group 36">
            <a:extLst>
              <a:ext uri="{FF2B5EF4-FFF2-40B4-BE49-F238E27FC236}">
                <a16:creationId xmlns:a16="http://schemas.microsoft.com/office/drawing/2014/main" id="{7E466DC0-E1AB-84F9-D936-C1BCE9CADABE}"/>
              </a:ext>
            </a:extLst>
          </p:cNvPr>
          <p:cNvGrpSpPr>
            <a:grpSpLocks/>
          </p:cNvGrpSpPr>
          <p:nvPr/>
        </p:nvGrpSpPr>
        <p:grpSpPr bwMode="auto">
          <a:xfrm>
            <a:off x="1460429" y="295021"/>
            <a:ext cx="9144000" cy="1611313"/>
            <a:chOff x="0" y="-251"/>
            <a:chExt cx="5760" cy="1015"/>
          </a:xfrm>
        </p:grpSpPr>
        <p:sp>
          <p:nvSpPr>
            <p:cNvPr id="2060" name="Rectangle 37">
              <a:extLst>
                <a:ext uri="{FF2B5EF4-FFF2-40B4-BE49-F238E27FC236}">
                  <a16:creationId xmlns:a16="http://schemas.microsoft.com/office/drawing/2014/main" id="{E31B852C-06AA-40AD-0211-AC9F6362D4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>
              <a:extLst>
                <a:ext uri="{FF2B5EF4-FFF2-40B4-BE49-F238E27FC236}">
                  <a16:creationId xmlns:a16="http://schemas.microsoft.com/office/drawing/2014/main" id="{3588325F-8196-DB8F-2D61-1AAC038F69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>
              <a:extLst>
                <a:ext uri="{FF2B5EF4-FFF2-40B4-BE49-F238E27FC236}">
                  <a16:creationId xmlns:a16="http://schemas.microsoft.com/office/drawing/2014/main" id="{4943D042-4946-2631-6257-A98ED74487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>
              <a:extLst>
                <a:ext uri="{FF2B5EF4-FFF2-40B4-BE49-F238E27FC236}">
                  <a16:creationId xmlns:a16="http://schemas.microsoft.com/office/drawing/2014/main" id="{0DC767BD-A041-B958-7706-AF037B2D43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Приволжское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2068" name="Picture 41" descr="fsetan_emblema2007">
              <a:extLst>
                <a:ext uri="{FF2B5EF4-FFF2-40B4-BE49-F238E27FC236}">
                  <a16:creationId xmlns:a16="http://schemas.microsoft.com/office/drawing/2014/main" id="{598B0582-A9C0-8A23-A4C5-8EB79E9895B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>
            <a:extLst>
              <a:ext uri="{FF2B5EF4-FFF2-40B4-BE49-F238E27FC236}">
                <a16:creationId xmlns:a16="http://schemas.microsoft.com/office/drawing/2014/main" id="{BFA0E75C-6744-FAE7-9E16-B8335CE3B3A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62078" y="5853587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>
            <a:extLst>
              <a:ext uri="{FF2B5EF4-FFF2-40B4-BE49-F238E27FC236}">
                <a16:creationId xmlns:a16="http://schemas.microsoft.com/office/drawing/2014/main" id="{B6E5A13D-04AD-E8FB-06CF-8A27027001B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400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342935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1846385" y="1873410"/>
            <a:ext cx="8528538" cy="4138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just"/>
            <a:r>
              <a:rPr lang="ru-RU" dirty="0"/>
              <a:t>         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нарушителей обязательных требований промышленной безопасности наложено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административных штрафа. Общая сумма наложенных административных штрафов составила 1 150.0 тыс. рублей, (в 2025 году выявлено 109 нарушений, назначены 13 административных наказаний, из них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временный запрет деятельности и 7 административных штрафов на общую сумму 1 370.0 тыс. рублей).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На основании статьи 52 Федерального закона от 31.07.2020 № 248-ФЗ «О государственном контроле (надзоре) и муниципальном контроле в Российской Федерации» Управлением с 01.03.2026 года проведены обязательные профилактические визиты в 3 организации, выявлено 26 нарушений, (в 2025 году – законодательством не предусмотрены).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Случаев административного и судебного оспаривания решений, действий (бездействия)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его должностных лиц не зарегистрировано.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Права юридических лиц и индивидуальных предпринимателей при организации и проведении контрольных (надзорных) мероприятий в 2026 году соблюдены.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846384" y="2092569"/>
            <a:ext cx="8516815" cy="3488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2053" name="Group 36"/>
          <p:cNvGrpSpPr>
            <a:grpSpLocks/>
          </p:cNvGrpSpPr>
          <p:nvPr/>
        </p:nvGrpSpPr>
        <p:grpSpPr bwMode="auto">
          <a:xfrm>
            <a:off x="1540639" y="583779"/>
            <a:ext cx="9144000" cy="1611313"/>
            <a:chOff x="0" y="-251"/>
            <a:chExt cx="5760" cy="1015"/>
          </a:xfrm>
        </p:grpSpPr>
        <p:sp>
          <p:nvSpPr>
            <p:cNvPr id="206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Приволжское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206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1862078" y="5853587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152400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91314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5880</TotalTime>
  <Words>2717</Words>
  <Application>Microsoft Office PowerPoint</Application>
  <PresentationFormat>Широкоэкранный</PresentationFormat>
  <Paragraphs>161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MAF</dc:creator>
  <cp:lastModifiedBy>Аскарова Наталья Юрьевна</cp:lastModifiedBy>
  <cp:revision>206</cp:revision>
  <cp:lastPrinted>2025-11-11T05:50:15Z</cp:lastPrinted>
  <dcterms:created xsi:type="dcterms:W3CDTF">2021-10-13T13:11:18Z</dcterms:created>
  <dcterms:modified xsi:type="dcterms:W3CDTF">2026-05-19T06:07:19Z</dcterms:modified>
</cp:coreProperties>
</file>